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2B526-D55B-4401-A1EC-D25879D697E8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219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3B592-BAB4-4B62-9E8C-8916BC812A00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71508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1E2040-B93C-4E93-823F-243E111FC128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66223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8A0A18-CE28-4ED4-BFD7-5EF221D0EA47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9354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FDF1A-DD5B-4671-895B-E6FAA89A46F3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09022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8A5AE-0635-47BA-B745-A465D7E02242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85188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0E0B4-6FBD-45DD-B980-372393832007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0979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92A31E-FEA0-4073-83F3-61F7529CDDB9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13298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D6BA4-49FD-4D5A-A0A2-3B2BFDF0DA3B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07363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98981-E0AF-4D8A-81C1-7BF3302A195D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2188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661F5-4B87-4E83-865C-6A1D2C498B9B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5264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text styles</a:t>
            </a:r>
          </a:p>
          <a:p>
            <a:pPr lvl="1"/>
            <a:r>
              <a:rPr lang="en-US" altLang="es-ES" smtClean="0"/>
              <a:t>Second level</a:t>
            </a:r>
          </a:p>
          <a:p>
            <a:pPr lvl="2"/>
            <a:r>
              <a:rPr lang="en-US" altLang="es-ES" smtClean="0"/>
              <a:t>Third level</a:t>
            </a:r>
          </a:p>
          <a:p>
            <a:pPr lvl="3"/>
            <a:r>
              <a:rPr lang="en-US" altLang="es-ES" smtClean="0"/>
              <a:t>Fourth level</a:t>
            </a:r>
          </a:p>
          <a:p>
            <a:pPr lvl="4"/>
            <a:r>
              <a:rPr lang="en-US" altLang="es-E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66CDDD-AB5E-4716-B486-D9E6A3D0FF39}" type="slidenum">
              <a:rPr lang="en-US" altLang="es-ES"/>
              <a:pPr/>
              <a:t>‹#›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4"/>
          <p:cNvGraphicFramePr>
            <a:graphicFrameLocks noChangeAspect="1"/>
          </p:cNvGraphicFramePr>
          <p:nvPr/>
        </p:nvGraphicFramePr>
        <p:xfrm>
          <a:off x="76200" y="76200"/>
          <a:ext cx="89154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Image" r:id="rId3" imgW="12596825" imgH="9473016" progId="Photoshop.Image.6">
                  <p:embed/>
                </p:oleObj>
              </mc:Choice>
              <mc:Fallback>
                <p:oleObj name="Image" r:id="rId3" imgW="12596825" imgH="9473016" progId="Photoshop.Image.6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76200"/>
                        <a:ext cx="8915400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6"/>
          <p:cNvSpPr>
            <a:spLocks noChangeArrowheads="1"/>
          </p:cNvSpPr>
          <p:nvPr/>
        </p:nvSpPr>
        <p:spPr bwMode="auto">
          <a:xfrm rot="5400000">
            <a:off x="4033045" y="2955131"/>
            <a:ext cx="50720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000" b="1">
                <a:latin typeface="Lucida Sans" panose="020B0602030504020204" pitchFamily="34" charset="0"/>
              </a:rPr>
              <a:t>Noche Familiar </a:t>
            </a:r>
            <a:endParaRPr lang="en-US" altLang="es-ES" sz="2000" b="1">
              <a:latin typeface="Lucida Sans" panose="020B0602030504020204" pitchFamily="34" charset="0"/>
            </a:endParaRPr>
          </a:p>
          <a:p>
            <a:pPr algn="ctr" eaLnBrk="1" hangingPunct="1"/>
            <a:r>
              <a:rPr lang="es-ES" altLang="es-ES" sz="2000" b="1">
                <a:latin typeface="Lucida Sans" panose="020B0602030504020204" pitchFamily="34" charset="0"/>
              </a:rPr>
              <a:t>¡Celebremos nuestra cultura Bilingüe!</a:t>
            </a:r>
          </a:p>
        </p:txBody>
      </p:sp>
      <p:sp>
        <p:nvSpPr>
          <p:cNvPr id="2054" name="Line 12"/>
          <p:cNvSpPr>
            <a:spLocks noChangeShapeType="1"/>
          </p:cNvSpPr>
          <p:nvPr/>
        </p:nvSpPr>
        <p:spPr bwMode="auto">
          <a:xfrm>
            <a:off x="2590800" y="4572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055" name="Line 22"/>
          <p:cNvSpPr>
            <a:spLocks noChangeShapeType="1"/>
          </p:cNvSpPr>
          <p:nvPr/>
        </p:nvSpPr>
        <p:spPr bwMode="auto">
          <a:xfrm>
            <a:off x="3048000" y="685800"/>
            <a:ext cx="0" cy="56388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056" name="Line 25"/>
          <p:cNvSpPr>
            <a:spLocks noChangeShapeType="1"/>
          </p:cNvSpPr>
          <p:nvPr/>
        </p:nvSpPr>
        <p:spPr bwMode="auto">
          <a:xfrm rot="-5400000">
            <a:off x="2590800" y="4572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057" name="Rectangle 26"/>
          <p:cNvSpPr>
            <a:spLocks noChangeArrowheads="1"/>
          </p:cNvSpPr>
          <p:nvPr/>
        </p:nvSpPr>
        <p:spPr bwMode="auto">
          <a:xfrm rot="5400000">
            <a:off x="-800894" y="2406065"/>
            <a:ext cx="556418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200" b="1" dirty="0">
                <a:latin typeface="Arial Narrow" panose="020B0606020202030204" pitchFamily="34" charset="0"/>
              </a:rPr>
              <a:t>Por favor llene la porción inferior y regrésela a la escuela con su hijo.</a:t>
            </a:r>
            <a:endParaRPr lang="en-US" altLang="es-ES" sz="1200" b="1" dirty="0">
              <a:latin typeface="Arial Narrow" panose="020B0606020202030204" pitchFamily="34" charset="0"/>
            </a:endParaRPr>
          </a:p>
          <a:p>
            <a:pPr eaLnBrk="1" hangingPunct="1"/>
            <a:r>
              <a:rPr lang="es-ES" altLang="es-ES" sz="1200" b="1" dirty="0">
                <a:latin typeface="Arial Narrow" panose="020B0606020202030204" pitchFamily="34" charset="0"/>
              </a:rPr>
              <a:t> </a:t>
            </a:r>
            <a:endParaRPr lang="en-US" altLang="es-ES" sz="1200" b="1" dirty="0">
              <a:latin typeface="Arial Narrow" panose="020B0606020202030204" pitchFamily="34" charset="0"/>
            </a:endParaRPr>
          </a:p>
          <a:p>
            <a:pPr eaLnBrk="1" hangingPunct="1"/>
            <a:r>
              <a:rPr lang="es-ES" altLang="es-ES" sz="1200" b="1" dirty="0">
                <a:latin typeface="Arial Narrow" panose="020B0606020202030204" pitchFamily="34" charset="0"/>
              </a:rPr>
              <a:t>Atenderé a la noche familiar. Nombre del estudiante:</a:t>
            </a:r>
            <a:endParaRPr lang="en-US" altLang="es-ES" sz="1200" b="1" dirty="0">
              <a:latin typeface="Arial Narrow" panose="020B0606020202030204" pitchFamily="34" charset="0"/>
            </a:endParaRPr>
          </a:p>
          <a:p>
            <a:pPr eaLnBrk="1" hangingPunct="1"/>
            <a:r>
              <a:rPr lang="es-ES" altLang="es-ES" sz="1200" b="1" dirty="0">
                <a:latin typeface="Arial Narrow" panose="020B0606020202030204" pitchFamily="34" charset="0"/>
              </a:rPr>
              <a:t> </a:t>
            </a:r>
            <a:endParaRPr lang="en-US" altLang="es-ES" sz="1200" b="1" dirty="0">
              <a:latin typeface="Arial Narrow" panose="020B0606020202030204" pitchFamily="34" charset="0"/>
            </a:endParaRPr>
          </a:p>
          <a:p>
            <a:pPr eaLnBrk="1" hangingPunct="1"/>
            <a:r>
              <a:rPr lang="es-ES" altLang="es-ES" sz="1200" b="1" dirty="0">
                <a:latin typeface="Arial Narrow" panose="020B0606020202030204" pitchFamily="34" charset="0"/>
              </a:rPr>
              <a:t>Traeré un plato</a:t>
            </a:r>
          </a:p>
          <a:p>
            <a:pPr eaLnBrk="1" hangingPunct="1"/>
            <a:endParaRPr lang="es-ES" altLang="es-ES" sz="1200" b="1" dirty="0" smtClean="0">
              <a:latin typeface="Arial Narrow" panose="020B0606020202030204" pitchFamily="34" charset="0"/>
            </a:endParaRPr>
          </a:p>
          <a:p>
            <a:pPr eaLnBrk="1" hangingPunct="1"/>
            <a:r>
              <a:rPr lang="es-ES" altLang="es-ES" sz="1200" b="1" dirty="0" smtClean="0">
                <a:latin typeface="Arial Narrow" panose="020B0606020202030204" pitchFamily="34" charset="0"/>
              </a:rPr>
              <a:t>No </a:t>
            </a:r>
            <a:r>
              <a:rPr lang="es-ES" altLang="es-ES" sz="1200" b="1" dirty="0">
                <a:latin typeface="Arial Narrow" panose="020B0606020202030204" pitchFamily="34" charset="0"/>
              </a:rPr>
              <a:t>traeré un plato pero traeré: </a:t>
            </a:r>
            <a:endParaRPr lang="en-US" altLang="es-ES" sz="1200" b="1" dirty="0">
              <a:latin typeface="Arial Narrow" panose="020B0606020202030204" pitchFamily="34" charset="0"/>
            </a:endParaRPr>
          </a:p>
          <a:p>
            <a:pPr eaLnBrk="1" hangingPunct="1"/>
            <a:endParaRPr lang="es-ES" altLang="es-ES" sz="1200" b="1" dirty="0" smtClean="0">
              <a:latin typeface="Arial Narrow" panose="020B0606020202030204" pitchFamily="34" charset="0"/>
            </a:endParaRPr>
          </a:p>
          <a:p>
            <a:pPr eaLnBrk="1" hangingPunct="1"/>
            <a:r>
              <a:rPr lang="es-ES" altLang="es-ES" sz="1200" b="1" dirty="0" smtClean="0">
                <a:latin typeface="Arial Narrow" panose="020B0606020202030204" pitchFamily="34" charset="0"/>
              </a:rPr>
              <a:t>Servilletas</a:t>
            </a:r>
            <a:r>
              <a:rPr lang="es-ES" altLang="es-ES" sz="1200" b="1" dirty="0">
                <a:latin typeface="Arial Narrow" panose="020B0606020202030204" pitchFamily="34" charset="0"/>
              </a:rPr>
              <a:t>, platos, utensilios de comida, manteles plásticos (marque con un círculo)</a:t>
            </a:r>
            <a:endParaRPr lang="en-US" altLang="es-ES" sz="1200" b="1" dirty="0">
              <a:latin typeface="Arial Narrow" panose="020B0606020202030204" pitchFamily="34" charset="0"/>
            </a:endParaRPr>
          </a:p>
          <a:p>
            <a:pPr eaLnBrk="1" hangingPunct="1"/>
            <a:r>
              <a:rPr lang="es-ES" altLang="es-ES" sz="1200" b="1" dirty="0">
                <a:latin typeface="Arial Narrow" panose="020B0606020202030204" pitchFamily="34" charset="0"/>
              </a:rPr>
              <a:t>  </a:t>
            </a:r>
            <a:endParaRPr lang="en-US" altLang="es-ES" sz="1200" b="1" dirty="0">
              <a:latin typeface="Arial Narrow" panose="020B0606020202030204" pitchFamily="34" charset="0"/>
            </a:endParaRPr>
          </a:p>
          <a:p>
            <a:pPr eaLnBrk="1" hangingPunct="1"/>
            <a:r>
              <a:rPr lang="es-ES" altLang="es-ES" sz="1200" b="1" dirty="0">
                <a:latin typeface="Arial Narrow" panose="020B0606020202030204" pitchFamily="34" charset="0"/>
              </a:rPr>
              <a:t>Si está interesado por favor comuníquese con el maestro de su </a:t>
            </a:r>
            <a:r>
              <a:rPr lang="es-ES" altLang="es-ES" sz="1200" b="1" dirty="0" smtClean="0">
                <a:latin typeface="Arial Narrow" panose="020B0606020202030204" pitchFamily="34" charset="0"/>
              </a:rPr>
              <a:t>hijo/a.</a:t>
            </a:r>
            <a:endParaRPr lang="es-ES" altLang="es-ES" sz="1200" b="1" dirty="0">
              <a:latin typeface="Arial Narrow" panose="020B0606020202030204" pitchFamily="34" charset="0"/>
            </a:endParaRPr>
          </a:p>
        </p:txBody>
      </p:sp>
      <p:sp>
        <p:nvSpPr>
          <p:cNvPr id="2058" name="Line 27"/>
          <p:cNvSpPr>
            <a:spLocks noChangeShapeType="1"/>
          </p:cNvSpPr>
          <p:nvPr/>
        </p:nvSpPr>
        <p:spPr bwMode="auto">
          <a:xfrm>
            <a:off x="2133600" y="1752600"/>
            <a:ext cx="0" cy="396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059" name="Line 28"/>
          <p:cNvSpPr>
            <a:spLocks noChangeShapeType="1"/>
          </p:cNvSpPr>
          <p:nvPr/>
        </p:nvSpPr>
        <p:spPr bwMode="auto">
          <a:xfrm rot="10800000">
            <a:off x="1750579" y="2665413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060" name="Line 29"/>
          <p:cNvSpPr>
            <a:spLocks noChangeShapeType="1"/>
          </p:cNvSpPr>
          <p:nvPr/>
        </p:nvSpPr>
        <p:spPr bwMode="auto">
          <a:xfrm>
            <a:off x="2438400" y="396081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 rot="5400000">
            <a:off x="2614008" y="2741152"/>
            <a:ext cx="5638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200" b="1" dirty="0"/>
              <a:t>Estimados padres,</a:t>
            </a:r>
            <a:endParaRPr lang="en-US" altLang="es-ES" sz="1200" b="1" dirty="0"/>
          </a:p>
          <a:p>
            <a:pPr eaLnBrk="1" hangingPunct="1"/>
            <a:r>
              <a:rPr lang="es-ES" altLang="es-ES" sz="1200" b="1" dirty="0"/>
              <a:t>El departamento educativo bilingüe del Distrito de Lake Villa tiene el gusto</a:t>
            </a:r>
          </a:p>
          <a:p>
            <a:pPr eaLnBrk="1" hangingPunct="1"/>
            <a:r>
              <a:rPr lang="es-ES" altLang="es-ES" sz="1200" b="1" dirty="0"/>
              <a:t>de invitarlos a celebrar una </a:t>
            </a:r>
            <a:r>
              <a:rPr lang="es-ES" altLang="es-ES" sz="1200" b="1" dirty="0" smtClean="0"/>
              <a:t>tarde </a:t>
            </a:r>
            <a:r>
              <a:rPr lang="es-ES" altLang="es-ES" sz="1200" b="1" dirty="0"/>
              <a:t>familiar en la escuela Olive C. Martin el día </a:t>
            </a:r>
            <a:r>
              <a:rPr lang="es-ES" altLang="es-ES" sz="1200" b="1" dirty="0" smtClean="0"/>
              <a:t>domingo </a:t>
            </a:r>
            <a:r>
              <a:rPr lang="es-ES" altLang="es-ES" sz="1200" b="1" dirty="0"/>
              <a:t>16 de </a:t>
            </a:r>
            <a:r>
              <a:rPr lang="es-ES" altLang="es-ES" sz="1200" b="1" dirty="0" smtClean="0"/>
              <a:t>Octubre </a:t>
            </a:r>
            <a:r>
              <a:rPr lang="es-ES" altLang="es-ES" sz="1200" b="1" dirty="0"/>
              <a:t>de </a:t>
            </a:r>
            <a:r>
              <a:rPr lang="es-ES" altLang="es-ES" sz="1200" b="1" dirty="0" smtClean="0"/>
              <a:t>3:00 </a:t>
            </a:r>
            <a:r>
              <a:rPr lang="es-ES" altLang="es-ES" sz="1200" b="1" dirty="0"/>
              <a:t>a </a:t>
            </a:r>
            <a:r>
              <a:rPr lang="es-ES" altLang="es-ES" sz="1200" b="1" dirty="0" smtClean="0"/>
              <a:t>5:00 </a:t>
            </a:r>
            <a:r>
              <a:rPr lang="es-ES" altLang="es-ES" sz="1200" b="1" dirty="0"/>
              <a:t>pm.</a:t>
            </a:r>
            <a:endParaRPr lang="es-CO" altLang="es-ES" sz="1200" b="1" dirty="0"/>
          </a:p>
          <a:p>
            <a:pPr eaLnBrk="1" hangingPunct="1"/>
            <a:r>
              <a:rPr lang="es-CO" altLang="es-ES" sz="1200" b="1" dirty="0"/>
              <a:t>Este </a:t>
            </a:r>
            <a:r>
              <a:rPr lang="es-AR" altLang="es-ES" sz="1200" b="1" dirty="0"/>
              <a:t>evento</a:t>
            </a:r>
            <a:r>
              <a:rPr lang="es-ES" altLang="es-ES" sz="1200" b="1" dirty="0"/>
              <a:t> tiene como propósito </a:t>
            </a:r>
            <a:r>
              <a:rPr lang="es-ES" altLang="es-ES" sz="1200" b="1" dirty="0" smtClean="0"/>
              <a:t>celebrar </a:t>
            </a:r>
            <a:r>
              <a:rPr lang="es-ES" altLang="es-ES" sz="1200" b="1" dirty="0"/>
              <a:t>el año lectivo compartiendo nuestra cultura latina  con sabor, música y camaradería. Daremos reconocimiento a </a:t>
            </a:r>
            <a:r>
              <a:rPr lang="es-ES" altLang="es-ES" sz="1200" b="1" dirty="0" smtClean="0"/>
              <a:t>los estudiantes </a:t>
            </a:r>
            <a:r>
              <a:rPr lang="es-ES" altLang="es-ES" sz="1200" b="1" dirty="0"/>
              <a:t>que se destacaron por su esfuerzo, académico, asistencia y </a:t>
            </a:r>
            <a:r>
              <a:rPr lang="es-ES" altLang="es-ES" sz="1200" b="1" dirty="0" smtClean="0"/>
              <a:t>disciplina durante el primer mes de escuela.</a:t>
            </a:r>
            <a:r>
              <a:rPr lang="en-US" altLang="es-ES" sz="1200" dirty="0" smtClean="0"/>
              <a:t> </a:t>
            </a:r>
            <a:endParaRPr lang="en-US" altLang="es-ES" sz="1200" dirty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 rot="5400000">
            <a:off x="1423303" y="3202817"/>
            <a:ext cx="563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200" b="1" dirty="0" smtClean="0"/>
              <a:t>Daremos </a:t>
            </a:r>
            <a:r>
              <a:rPr lang="es-ES" altLang="es-ES" sz="1200" b="1" dirty="0"/>
              <a:t>sabor a esta noche compartiendo su  platillo favorito. Sugerimos que cada familia contribuya con un aperitivo o comestible rápido,  para hacer esta </a:t>
            </a:r>
            <a:r>
              <a:rPr lang="es-ES" altLang="es-ES" sz="1200" b="1" dirty="0" smtClean="0"/>
              <a:t>tarde </a:t>
            </a:r>
            <a:r>
              <a:rPr lang="es-ES" altLang="es-ES" sz="1200" b="1" dirty="0"/>
              <a:t>divertida e interesante.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84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Lucida Sans</vt:lpstr>
      <vt:lpstr>Default Design</vt:lpstr>
      <vt:lpstr>Image</vt:lpstr>
      <vt:lpstr>PowerPoint Presentation</vt:lpstr>
    </vt:vector>
  </TitlesOfParts>
  <Company>BetasIRC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eXPerience</dc:creator>
  <cp:lastModifiedBy>Christensen, Ligia</cp:lastModifiedBy>
  <cp:revision>13</cp:revision>
  <cp:lastPrinted>2016-10-04T20:57:45Z</cp:lastPrinted>
  <dcterms:created xsi:type="dcterms:W3CDTF">2014-04-07T00:15:36Z</dcterms:created>
  <dcterms:modified xsi:type="dcterms:W3CDTF">2016-10-04T20:58:33Z</dcterms:modified>
</cp:coreProperties>
</file>